
<file path=[Content_Types].xml><?xml version="1.0" encoding="utf-8"?>
<Types xmlns="http://schemas.openxmlformats.org/package/2006/content-types">
  <Default ContentType="image/gif" Extension="gif"/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slide+xml" PartName="/ppt/slides/slide74.xml"/>
  <Override ContentType="application/vnd.openxmlformats-officedocument.presentationml.slide+xml" PartName="/ppt/slides/slide75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7"/>
  </p:notesMasterIdLst>
  <p:sldIdLst>
    <p:sldId id="258" r:id="rId2"/>
    <p:sldId id="339" r:id="rId3"/>
    <p:sldId id="340" r:id="rId4"/>
    <p:sldId id="341" r:id="rId5"/>
    <p:sldId id="333" r:id="rId6"/>
    <p:sldId id="334" r:id="rId7"/>
    <p:sldId id="335" r:id="rId8"/>
    <p:sldId id="336" r:id="rId9"/>
    <p:sldId id="291" r:id="rId10"/>
    <p:sldId id="259" r:id="rId11"/>
    <p:sldId id="314" r:id="rId12"/>
    <p:sldId id="315" r:id="rId13"/>
    <p:sldId id="331" r:id="rId14"/>
    <p:sldId id="276" r:id="rId15"/>
    <p:sldId id="263" r:id="rId16"/>
    <p:sldId id="277" r:id="rId17"/>
    <p:sldId id="264" r:id="rId18"/>
    <p:sldId id="278" r:id="rId19"/>
    <p:sldId id="265" r:id="rId20"/>
    <p:sldId id="266" r:id="rId21"/>
    <p:sldId id="279" r:id="rId22"/>
    <p:sldId id="267" r:id="rId23"/>
    <p:sldId id="268" r:id="rId24"/>
    <p:sldId id="280" r:id="rId25"/>
    <p:sldId id="269" r:id="rId26"/>
    <p:sldId id="281" r:id="rId27"/>
    <p:sldId id="262" r:id="rId28"/>
    <p:sldId id="274" r:id="rId29"/>
    <p:sldId id="282" r:id="rId30"/>
    <p:sldId id="283" r:id="rId31"/>
    <p:sldId id="260" r:id="rId32"/>
    <p:sldId id="284" r:id="rId33"/>
    <p:sldId id="286" r:id="rId34"/>
    <p:sldId id="285" r:id="rId35"/>
    <p:sldId id="289" r:id="rId36"/>
    <p:sldId id="290" r:id="rId37"/>
    <p:sldId id="287" r:id="rId38"/>
    <p:sldId id="288" r:id="rId39"/>
    <p:sldId id="275" r:id="rId40"/>
    <p:sldId id="270" r:id="rId41"/>
    <p:sldId id="271" r:id="rId42"/>
    <p:sldId id="272" r:id="rId43"/>
    <p:sldId id="316" r:id="rId44"/>
    <p:sldId id="320" r:id="rId45"/>
    <p:sldId id="317" r:id="rId46"/>
    <p:sldId id="321" r:id="rId47"/>
    <p:sldId id="318" r:id="rId48"/>
    <p:sldId id="322" r:id="rId49"/>
    <p:sldId id="323" r:id="rId50"/>
    <p:sldId id="292" r:id="rId51"/>
    <p:sldId id="337" r:id="rId52"/>
    <p:sldId id="338" r:id="rId53"/>
    <p:sldId id="293" r:id="rId54"/>
    <p:sldId id="294" r:id="rId55"/>
    <p:sldId id="295" r:id="rId56"/>
    <p:sldId id="324" r:id="rId57"/>
    <p:sldId id="325" r:id="rId58"/>
    <p:sldId id="296" r:id="rId59"/>
    <p:sldId id="297" r:id="rId60"/>
    <p:sldId id="328" r:id="rId61"/>
    <p:sldId id="329" r:id="rId62"/>
    <p:sldId id="327" r:id="rId63"/>
    <p:sldId id="326" r:id="rId64"/>
    <p:sldId id="298" r:id="rId65"/>
    <p:sldId id="330" r:id="rId66"/>
    <p:sldId id="300" r:id="rId67"/>
    <p:sldId id="301" r:id="rId68"/>
    <p:sldId id="313" r:id="rId69"/>
    <p:sldId id="302" r:id="rId70"/>
    <p:sldId id="303" r:id="rId71"/>
    <p:sldId id="304" r:id="rId72"/>
    <p:sldId id="305" r:id="rId73"/>
    <p:sldId id="306" r:id="rId74"/>
    <p:sldId id="312" r:id="rId75"/>
    <p:sldId id="332" r:id="rId7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09" autoAdjust="0"/>
    <p:restoredTop sz="71904" autoAdjust="0"/>
  </p:normalViewPr>
  <p:slideViewPr>
    <p:cSldViewPr snapToGrid="0">
      <p:cViewPr varScale="1">
        <p:scale>
          <a:sx n="48" d="100"/>
          <a:sy n="48" d="100"/>
        </p:scale>
        <p:origin x="141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13D28-466B-4140-91CC-4413E6AB920E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5E25E-10B9-4321-8589-413BD1964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04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5E25E-10B9-4321-8589-413BD1964FA9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30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AE63-9804-4F24-90EB-03BA775B7204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99AE-F6A8-4589-AA0E-43AA1786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45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AE63-9804-4F24-90EB-03BA775B7204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99AE-F6A8-4589-AA0E-43AA1786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4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AE63-9804-4F24-90EB-03BA775B7204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99AE-F6A8-4589-AA0E-43AA1786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32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AE63-9804-4F24-90EB-03BA775B7204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99AE-F6A8-4589-AA0E-43AA1786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21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AE63-9804-4F24-90EB-03BA775B7204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99AE-F6A8-4589-AA0E-43AA1786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91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AE63-9804-4F24-90EB-03BA775B7204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99AE-F6A8-4589-AA0E-43AA1786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28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AE63-9804-4F24-90EB-03BA775B7204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99AE-F6A8-4589-AA0E-43AA1786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59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AE63-9804-4F24-90EB-03BA775B7204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99AE-F6A8-4589-AA0E-43AA1786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62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AE63-9804-4F24-90EB-03BA775B7204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99AE-F6A8-4589-AA0E-43AA1786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69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AE63-9804-4F24-90EB-03BA775B7204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99AE-F6A8-4589-AA0E-43AA1786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3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AE63-9804-4F24-90EB-03BA775B7204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999AE-F6A8-4589-AA0E-43AA1786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763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1AE63-9804-4F24-90EB-03BA775B7204}" type="datetimeFigureOut">
              <a:rPr lang="en-US" smtClean="0"/>
              <a:t>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999AE-F6A8-4589-AA0E-43AA1786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9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.xml.rels><?xml version="1.0" encoding="UTF-8" standalone="yes" ?><Relationships xmlns="http://schemas.openxmlformats.org/package/2006/relationships"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.xml.rels><?xml version="1.0" encoding="UTF-8" standalone="yes" ?><Relationships xmlns="http://schemas.openxmlformats.org/package/2006/relationships"><Relationship Id="rId2" Target="../media/image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.xml.rels><?xml version="1.0" encoding="UTF-8" standalone="yes" ?><Relationships xmlns="http://schemas.openxmlformats.org/package/2006/relationships"><Relationship Id="rId2" Target="../media/image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.xml.rels><?xml version="1.0" encoding="UTF-8" standalone="yes" ?><Relationships xmlns="http://schemas.openxmlformats.org/package/2006/relationships"><Relationship Id="rId2" Target="../media/image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.xml.rels><?xml version="1.0" encoding="UTF-8" standalone="yes" ?><Relationships xmlns="http://schemas.openxmlformats.org/package/2006/relationships"><Relationship Id="rId2" Target="../media/image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8.xml.rels><?xml version="1.0" encoding="UTF-8" standalone="yes" ?><Relationships xmlns="http://schemas.openxmlformats.org/package/2006/relationships"><Relationship Id="rId2" Target="../media/image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 ?><Relationships xmlns="http://schemas.openxmlformats.org/package/2006/relationships"><Relationship Id="rId2" Target="../media/image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 ?><Relationships xmlns="http://schemas.openxmlformats.org/package/2006/relationships"><Relationship Id="rId2" Target="../media/image1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 ?><Relationships xmlns="http://schemas.openxmlformats.org/package/2006/relationships"><Relationship Id="rId2" Target="../media/image1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 ?><Relationships xmlns="http://schemas.openxmlformats.org/package/2006/relationships"><Relationship Id="rId2" Target="../media/image1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 ?><Relationships xmlns="http://schemas.openxmlformats.org/package/2006/relationships"><Relationship Id="rId2" Target="../media/image2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 ?><Relationships xmlns="http://schemas.openxmlformats.org/package/2006/relationships"><Relationship Id="rId2" Target="../media/image2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8.xml.rels><?xml version="1.0" encoding="UTF-8" standalone="yes" ?><Relationships xmlns="http://schemas.openxmlformats.org/package/2006/relationships"><Relationship Id="rId2" Target="../media/image2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 ?><Relationships xmlns="http://schemas.openxmlformats.org/package/2006/relationships"><Relationship Id="rId2" Target="../media/image2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 ?><Relationships xmlns="http://schemas.openxmlformats.org/package/2006/relationships"><Relationship Id="rId2" Target="../media/image3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 ?><Relationships xmlns="http://schemas.openxmlformats.org/package/2006/relationships"><Relationship Id="rId3" Target="slide38.xml" Type="http://schemas.openxmlformats.org/officeDocument/2006/relationships/slide"/><Relationship Id="rId2" Target="../media/image34.png" Type="http://schemas.openxmlformats.org/officeDocument/2006/relationships/image"/><Relationship Id="rId1" Target="../slideLayouts/slideLayout7.xml" Type="http://schemas.openxmlformats.org/officeDocument/2006/relationships/slideLayout"/><Relationship Id="rId5" Target="../media/image33.jpg" Type="http://schemas.openxmlformats.org/officeDocument/2006/relationships/image"/><Relationship Id="rId4" Target="../media/image340.jpeg" Type="http://schemas.openxmlformats.org/officeDocument/2006/relationships/image"/></Relationships>
</file>

<file path=ppt/slides/_rels/slide39.xml.rels><?xml version="1.0" encoding="UTF-8" standalone="yes" ?><Relationships xmlns="http://schemas.openxmlformats.org/package/2006/relationships"><Relationship Id="rId3" Target="../media/image36.jpeg" Type="http://schemas.openxmlformats.org/officeDocument/2006/relationships/image"/><Relationship Id="rId2" Target="../media/image3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0.xml.rels><?xml version="1.0" encoding="UTF-8" standalone="yes" ?><Relationships xmlns="http://schemas.openxmlformats.org/package/2006/relationships"><Relationship Id="rId2" Target="../media/image3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 ?><Relationships xmlns="http://schemas.openxmlformats.org/package/2006/relationships"><Relationship Id="rId2" Target="../media/image4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5.xml.rels><?xml version="1.0" encoding="UTF-8" standalone="yes" ?><Relationships xmlns="http://schemas.openxmlformats.org/package/2006/relationships"><Relationship Id="rId2" Target="../media/image4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6.xml.rels><?xml version="1.0" encoding="UTF-8" standalone="yes" ?><Relationships xmlns="http://schemas.openxmlformats.org/package/2006/relationships"><Relationship Id="rId2" Target="../media/image4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7.xml.rels><?xml version="1.0" encoding="UTF-8" standalone="yes" ?><Relationships xmlns="http://schemas.openxmlformats.org/package/2006/relationships"><Relationship Id="rId2" Target="../media/image4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 ?><Relationships xmlns="http://schemas.openxmlformats.org/package/2006/relationships"><Relationship Id="rId2" Target="../media/image4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4.xml.rels><?xml version="1.0" encoding="UTF-8" standalone="yes" ?><Relationships xmlns="http://schemas.openxmlformats.org/package/2006/relationships"><Relationship Id="rId2" Target="../media/image4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5.xml.rels><?xml version="1.0" encoding="UTF-8" standalone="yes" ?><Relationships xmlns="http://schemas.openxmlformats.org/package/2006/relationships"><Relationship Id="rId2" Target="../media/image4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 ?><Relationships xmlns="http://schemas.openxmlformats.org/package/2006/relationships"><Relationship Id="rId2" Target="../media/image5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9.xml.rels><?xml version="1.0" encoding="UTF-8" standalone="yes" ?><Relationships xmlns="http://schemas.openxmlformats.org/package/2006/relationships"><Relationship Id="rId2" Target="../media/image5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 ?><Relationships xmlns="http://schemas.openxmlformats.org/package/2006/relationships"><Relationship Id="rId2" Target="../media/image5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3.xml.rels><?xml version="1.0" encoding="UTF-8" standalone="yes" ?><Relationships xmlns="http://schemas.openxmlformats.org/package/2006/relationships"><Relationship Id="rId2" Target="../media/image5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4.xml.rels><?xml version="1.0" encoding="UTF-8" standalone="yes" ?><Relationships xmlns="http://schemas.openxmlformats.org/package/2006/relationships"><Relationship Id="rId2" Target="../media/image5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 ?><Relationships xmlns="http://schemas.openxmlformats.org/package/2006/relationships"><Relationship Id="rId2" Target="../media/image6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0.xml.rels><?xml version="1.0" encoding="UTF-8" standalone="yes" ?><Relationships xmlns="http://schemas.openxmlformats.org/package/2006/relationships"><Relationship Id="rId2" Target="../media/image6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1.xml.rels><?xml version="1.0" encoding="UTF-8" standalone="yes" ?><Relationships xmlns="http://schemas.openxmlformats.org/package/2006/relationships"><Relationship Id="rId2" Target="../media/image6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2.xml.rels><?xml version="1.0" encoding="UTF-8" standalone="yes" ?><Relationships xmlns="http://schemas.openxmlformats.org/package/2006/relationships"><Relationship Id="rId2" Target="../media/image6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3.xml.rels><?xml version="1.0" encoding="UTF-8" standalone="yes" ?><Relationships xmlns="http://schemas.openxmlformats.org/package/2006/relationships"><Relationship Id="rId2" Target="../media/image6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 ?><Relationships xmlns="http://schemas.openxmlformats.org/package/2006/relationships"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8AB8B3-9900-4459-A6E4-7324C926E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450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E30B5F-3C91-485C-A382-CF36F7292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5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7CCC24-5E1B-4889-B44E-4E89DE93B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257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50DBA0-1D7D-498E-BCAC-EABB97FA9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489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50DCF4-185D-4FD6-9761-0D5B2A850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858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94326E-4D46-4212-BEDA-B19D5396A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2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9EF991-DB49-4B79-8D37-8BAD331ED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09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D9D0DA-E62B-42C3-9F6F-1F2FCBDB5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89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B8BEF9-9A7A-4306-AE5E-078D33DB2ACB}"/>
              </a:ext>
            </a:extLst>
          </p:cNvPr>
          <p:cNvSpPr txBox="1"/>
          <p:nvPr/>
        </p:nvSpPr>
        <p:spPr>
          <a:xfrm>
            <a:off x="0" y="1844040"/>
            <a:ext cx="93421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Garamond" panose="02020404030301010803" pitchFamily="18" charset="0"/>
              </a:rPr>
              <a:t>Academies</a:t>
            </a:r>
          </a:p>
          <a:p>
            <a:pPr algn="ctr"/>
            <a:r>
              <a:rPr lang="en-US" sz="6000" b="1" dirty="0">
                <a:latin typeface="Garamond" panose="02020404030301010803" pitchFamily="18" charset="0"/>
              </a:rPr>
              <a:t>&amp; Academics</a:t>
            </a:r>
          </a:p>
        </p:txBody>
      </p:sp>
    </p:spTree>
    <p:extLst>
      <p:ext uri="{BB962C8B-B14F-4D97-AF65-F5344CB8AC3E}">
        <p14:creationId xmlns:p14="http://schemas.microsoft.com/office/powerpoint/2010/main" val="1287280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84AAA8-F83F-4AD4-8253-9A8E0CD5B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799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698AEC-DAA9-4302-86FB-9E8386BEB070}"/>
              </a:ext>
            </a:extLst>
          </p:cNvPr>
          <p:cNvSpPr txBox="1"/>
          <p:nvPr/>
        </p:nvSpPr>
        <p:spPr>
          <a:xfrm>
            <a:off x="720436" y="803564"/>
            <a:ext cx="774469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Cai Yuan-Pei </a:t>
            </a:r>
          </a:p>
          <a:p>
            <a:pPr algn="ctr"/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1912  Minister of Education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AutoNum type="romanLcParenBoth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Military Education</a:t>
            </a:r>
          </a:p>
          <a:p>
            <a:pPr marL="571500" indent="-571500">
              <a:buAutoNum type="romanLcParenBoth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Utilitarian Education </a:t>
            </a:r>
          </a:p>
          <a:p>
            <a:pPr marL="571500" indent="-571500">
              <a:buAutoNum type="romanLcParenBoth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Moral Education </a:t>
            </a:r>
          </a:p>
          <a:p>
            <a:pPr marL="571500" indent="-571500">
              <a:buAutoNum type="romanLcParenBoth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World Outlook Education</a:t>
            </a:r>
          </a:p>
          <a:p>
            <a:pPr marL="571500" indent="-571500">
              <a:buAutoNum type="romanLcParenBoth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Aesthetic Education (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meiyu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95479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1F0124-6374-47DB-84D2-898D17343C4A}"/>
              </a:ext>
            </a:extLst>
          </p:cNvPr>
          <p:cNvSpPr txBox="1"/>
          <p:nvPr/>
        </p:nvSpPr>
        <p:spPr>
          <a:xfrm>
            <a:off x="0" y="568036"/>
            <a:ext cx="9144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Cai Yuan-Pei</a:t>
            </a:r>
          </a:p>
          <a:p>
            <a:pPr algn="ctr"/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1917 Chancellor of Peking University </a:t>
            </a:r>
          </a:p>
          <a:p>
            <a:pPr algn="ctr"/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“On Replacing Religion </a:t>
            </a: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Aesthetic Education”</a:t>
            </a:r>
          </a:p>
          <a:p>
            <a:pPr algn="ctr"/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1918 Beijing Art School</a:t>
            </a:r>
          </a:p>
          <a:p>
            <a:pPr algn="ctr"/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1920 Shanghai Art Academy</a:t>
            </a: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0682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0E701A-4A71-4BDF-A7A4-0E7E30620C67}"/>
              </a:ext>
            </a:extLst>
          </p:cNvPr>
          <p:cNvSpPr txBox="1"/>
          <p:nvPr/>
        </p:nvSpPr>
        <p:spPr>
          <a:xfrm>
            <a:off x="0" y="65024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Garamond" panose="02020404030301010803" pitchFamily="18" charset="0"/>
              </a:rPr>
              <a:t>Cai Yuan-Pei</a:t>
            </a: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1927  Chancellor, </a:t>
            </a: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National University System</a:t>
            </a: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1928 National Hangzhou</a:t>
            </a: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Arts Academy</a:t>
            </a: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941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22FEF1-F86D-4851-B622-F0029DBE2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781" y="482214"/>
            <a:ext cx="3114276" cy="58935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116E49-175C-49FA-A4FE-AA0A849FD8D1}"/>
              </a:ext>
            </a:extLst>
          </p:cNvPr>
          <p:cNvSpPr txBox="1"/>
          <p:nvPr/>
        </p:nvSpPr>
        <p:spPr>
          <a:xfrm>
            <a:off x="4281055" y="1274618"/>
            <a:ext cx="486294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Kuroda Seiki,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Morning Toilette,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1893</a:t>
            </a:r>
          </a:p>
        </p:txBody>
      </p:sp>
    </p:spTree>
    <p:extLst>
      <p:ext uri="{BB962C8B-B14F-4D97-AF65-F5344CB8AC3E}">
        <p14:creationId xmlns:p14="http://schemas.microsoft.com/office/powerpoint/2010/main" val="383778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og, indoor&#10;&#10;Description generated with high confidence">
            <a:extLst>
              <a:ext uri="{FF2B5EF4-FFF2-40B4-BE49-F238E27FC236}">
                <a16:creationId xmlns:a16="http://schemas.microsoft.com/office/drawing/2014/main" id="{4971354C-85BD-418C-B8B2-BA90268605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055" y="0"/>
            <a:ext cx="3627313" cy="686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29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D9A894-D394-4B47-9B31-A90A657A4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040" y="505326"/>
            <a:ext cx="4729855" cy="58473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42CFA1-D267-4835-BC59-A21AC5E9B728}"/>
              </a:ext>
            </a:extLst>
          </p:cNvPr>
          <p:cNvSpPr txBox="1"/>
          <p:nvPr/>
        </p:nvSpPr>
        <p:spPr>
          <a:xfrm>
            <a:off x="5293895" y="1467853"/>
            <a:ext cx="385010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Kuroda Seiki,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Maiko,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1893</a:t>
            </a:r>
          </a:p>
        </p:txBody>
      </p:sp>
    </p:spTree>
    <p:extLst>
      <p:ext uri="{BB962C8B-B14F-4D97-AF65-F5344CB8AC3E}">
        <p14:creationId xmlns:p14="http://schemas.microsoft.com/office/powerpoint/2010/main" val="1313858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ECF05C-9EAC-4866-898D-EF0F32DEB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091" y="0"/>
            <a:ext cx="5541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337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B4F4D3-2165-4705-91CF-64AEDDE3B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15" y="594113"/>
            <a:ext cx="7873369" cy="50491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924177-292F-4857-A5F2-219B514B0DB4}"/>
              </a:ext>
            </a:extLst>
          </p:cNvPr>
          <p:cNvSpPr txBox="1"/>
          <p:nvPr/>
        </p:nvSpPr>
        <p:spPr>
          <a:xfrm>
            <a:off x="0" y="573024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Kuroda Seiki,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Talk of Ancient Romances,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1888</a:t>
            </a:r>
          </a:p>
        </p:txBody>
      </p:sp>
    </p:spTree>
    <p:extLst>
      <p:ext uri="{BB962C8B-B14F-4D97-AF65-F5344CB8AC3E}">
        <p14:creationId xmlns:p14="http://schemas.microsoft.com/office/powerpoint/2010/main" val="1587633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&#10;&#10;Description generated with very high confidence">
            <a:extLst>
              <a:ext uri="{FF2B5EF4-FFF2-40B4-BE49-F238E27FC236}">
                <a16:creationId xmlns:a16="http://schemas.microsoft.com/office/drawing/2014/main" id="{85BBB8F1-7581-4568-9E99-584A17A18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577850"/>
            <a:ext cx="88900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47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ss, clothing&#10;&#10;Description generated with high confidence">
            <a:extLst>
              <a:ext uri="{FF2B5EF4-FFF2-40B4-BE49-F238E27FC236}">
                <a16:creationId xmlns:a16="http://schemas.microsoft.com/office/drawing/2014/main" id="{50CD808C-42BE-41DE-ACE0-4E35A5EC5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665" y="0"/>
            <a:ext cx="3380014" cy="6858000"/>
          </a:xfrm>
          <a:prstGeom prst="rect">
            <a:avLst/>
          </a:prstGeom>
        </p:spPr>
      </p:pic>
      <p:pic>
        <p:nvPicPr>
          <p:cNvPr id="4" name="Picture 3" descr="A picture containing building&#10;&#10;Description generated with high confidence">
            <a:extLst>
              <a:ext uri="{FF2B5EF4-FFF2-40B4-BE49-F238E27FC236}">
                <a16:creationId xmlns:a16="http://schemas.microsoft.com/office/drawing/2014/main" id="{9A589C60-F94B-437C-A7BA-940F4A7B8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37" y="0"/>
            <a:ext cx="3624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04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ulpture&#10;&#10;Description generated with high confidence">
            <a:extLst>
              <a:ext uri="{FF2B5EF4-FFF2-40B4-BE49-F238E27FC236}">
                <a16:creationId xmlns:a16="http://schemas.microsoft.com/office/drawing/2014/main" id="{42C7FEEE-DB40-4C80-A5D4-671618CD1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752" y="1003300"/>
            <a:ext cx="3600648" cy="4851400"/>
          </a:xfrm>
          <a:prstGeom prst="rect">
            <a:avLst/>
          </a:prstGeom>
        </p:spPr>
      </p:pic>
      <p:pic>
        <p:nvPicPr>
          <p:cNvPr id="5" name="Picture 4" descr="A person standing next to a horse&#10;&#10;Description generated with very high confidence">
            <a:extLst>
              <a:ext uri="{FF2B5EF4-FFF2-40B4-BE49-F238E27FC236}">
                <a16:creationId xmlns:a16="http://schemas.microsoft.com/office/drawing/2014/main" id="{B67FD3F9-7D10-47DF-9B8E-088C7E9BF6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70" y="1513840"/>
            <a:ext cx="2925108" cy="383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66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outdoor, tree, person&#10;&#10;Description generated with very high confidence">
            <a:extLst>
              <a:ext uri="{FF2B5EF4-FFF2-40B4-BE49-F238E27FC236}">
                <a16:creationId xmlns:a16="http://schemas.microsoft.com/office/drawing/2014/main" id="{00829BFB-18CC-4795-AA39-377822FA60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314" y="908857"/>
            <a:ext cx="6679371" cy="40997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63B3C0-1084-433B-8BF9-50F6E9E4C527}"/>
              </a:ext>
            </a:extLst>
          </p:cNvPr>
          <p:cNvSpPr txBox="1"/>
          <p:nvPr/>
        </p:nvSpPr>
        <p:spPr>
          <a:xfrm>
            <a:off x="0" y="527304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Yamamoto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Hōsui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Nude Study, 1880s</a:t>
            </a:r>
          </a:p>
        </p:txBody>
      </p:sp>
    </p:spTree>
    <p:extLst>
      <p:ext uri="{BB962C8B-B14F-4D97-AF65-F5344CB8AC3E}">
        <p14:creationId xmlns:p14="http://schemas.microsoft.com/office/powerpoint/2010/main" val="3486152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erson&#10;&#10;Description generated with high confidence">
            <a:extLst>
              <a:ext uri="{FF2B5EF4-FFF2-40B4-BE49-F238E27FC236}">
                <a16:creationId xmlns:a16="http://schemas.microsoft.com/office/drawing/2014/main" id="{BDF8E700-33C5-4390-BE14-D3C6BB4CA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88" y="581025"/>
            <a:ext cx="4257675" cy="56959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E7FD00-6DF4-4BFE-95F1-EF57EBB66DFA}"/>
              </a:ext>
            </a:extLst>
          </p:cNvPr>
          <p:cNvSpPr txBox="1"/>
          <p:nvPr/>
        </p:nvSpPr>
        <p:spPr>
          <a:xfrm>
            <a:off x="5067663" y="1508760"/>
            <a:ext cx="407633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Yamamoto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Hōsui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Portrait of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Judith Gautier,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1882</a:t>
            </a:r>
          </a:p>
        </p:txBody>
      </p:sp>
    </p:spTree>
    <p:extLst>
      <p:ext uri="{BB962C8B-B14F-4D97-AF65-F5344CB8AC3E}">
        <p14:creationId xmlns:p14="http://schemas.microsoft.com/office/powerpoint/2010/main" val="1763018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1E84E5-832D-4824-B69E-7A99C6B9D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" y="655989"/>
            <a:ext cx="6918960" cy="49401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14F74E-FA73-4F45-AF9D-7454F9120C40}"/>
              </a:ext>
            </a:extLst>
          </p:cNvPr>
          <p:cNvSpPr txBox="1"/>
          <p:nvPr/>
        </p:nvSpPr>
        <p:spPr>
          <a:xfrm>
            <a:off x="0" y="57150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Yamamoto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Hōsui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Urashima-zu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1895</a:t>
            </a:r>
          </a:p>
        </p:txBody>
      </p:sp>
    </p:spTree>
    <p:extLst>
      <p:ext uri="{BB962C8B-B14F-4D97-AF65-F5344CB8AC3E}">
        <p14:creationId xmlns:p14="http://schemas.microsoft.com/office/powerpoint/2010/main" val="1542717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book, text&#10;&#10;Description generated with very high confidence">
            <a:extLst>
              <a:ext uri="{FF2B5EF4-FFF2-40B4-BE49-F238E27FC236}">
                <a16:creationId xmlns:a16="http://schemas.microsoft.com/office/drawing/2014/main" id="{0513DB37-B513-4853-8DD6-C1423E7D4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306"/>
            <a:ext cx="9144000" cy="652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97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photo of a person&#10;&#10;Description generated with very high confidence">
            <a:extLst>
              <a:ext uri="{FF2B5EF4-FFF2-40B4-BE49-F238E27FC236}">
                <a16:creationId xmlns:a16="http://schemas.microsoft.com/office/drawing/2014/main" id="{8DF458FE-3B5F-4B4B-81CF-CF6C8A136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109" y="634454"/>
            <a:ext cx="4052571" cy="55890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DF5549-4E34-4552-9486-D61C630E752A}"/>
              </a:ext>
            </a:extLst>
          </p:cNvPr>
          <p:cNvSpPr txBox="1"/>
          <p:nvPr/>
        </p:nvSpPr>
        <p:spPr>
          <a:xfrm>
            <a:off x="0" y="1234440"/>
            <a:ext cx="43891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Xu </a:t>
            </a:r>
            <a:r>
              <a:rPr lang="en-US" sz="4800" b="1" dirty="0" err="1">
                <a:latin typeface="Garamond" panose="02020404030301010803" pitchFamily="18" charset="0"/>
              </a:rPr>
              <a:t>Beihong</a:t>
            </a:r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1895 - 1953</a:t>
            </a:r>
          </a:p>
        </p:txBody>
      </p:sp>
    </p:spTree>
    <p:extLst>
      <p:ext uri="{BB962C8B-B14F-4D97-AF65-F5344CB8AC3E}">
        <p14:creationId xmlns:p14="http://schemas.microsoft.com/office/powerpoint/2010/main" val="3540190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1D95CA-83D2-4793-A626-6E59D454C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76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erson&#10;&#10;Description generated with high confidence">
            <a:extLst>
              <a:ext uri="{FF2B5EF4-FFF2-40B4-BE49-F238E27FC236}">
                <a16:creationId xmlns:a16="http://schemas.microsoft.com/office/drawing/2014/main" id="{0151C461-03A0-4C94-9CA7-672DB336C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587" y="0"/>
            <a:ext cx="4250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5221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erson&#10;&#10;Description generated with high confidence">
            <a:extLst>
              <a:ext uri="{FF2B5EF4-FFF2-40B4-BE49-F238E27FC236}">
                <a16:creationId xmlns:a16="http://schemas.microsoft.com/office/drawing/2014/main" id="{247BBDF7-77B6-486B-B687-E2199D56F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777240"/>
            <a:ext cx="2651760" cy="53035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BB6452-B124-476A-8665-253C4CB606CE}"/>
              </a:ext>
            </a:extLst>
          </p:cNvPr>
          <p:cNvSpPr txBox="1"/>
          <p:nvPr/>
        </p:nvSpPr>
        <p:spPr>
          <a:xfrm>
            <a:off x="3600450" y="1432559"/>
            <a:ext cx="54635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Xu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Beihong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The Sound of the Flute,</a:t>
            </a:r>
          </a:p>
          <a:p>
            <a:pPr algn="ctr"/>
            <a:endParaRPr lang="en-US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1926</a:t>
            </a:r>
          </a:p>
        </p:txBody>
      </p:sp>
    </p:spTree>
    <p:extLst>
      <p:ext uri="{BB962C8B-B14F-4D97-AF65-F5344CB8AC3E}">
        <p14:creationId xmlns:p14="http://schemas.microsoft.com/office/powerpoint/2010/main" val="4502428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erson&#10;&#10;Description generated with high confidence">
            <a:extLst>
              <a:ext uri="{FF2B5EF4-FFF2-40B4-BE49-F238E27FC236}">
                <a16:creationId xmlns:a16="http://schemas.microsoft.com/office/drawing/2014/main" id="{4E3E5577-2A36-4AFD-857B-3534A30D4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0"/>
            <a:ext cx="3429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0665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BCEB1F-9AD4-4B7E-976D-E2CD51362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37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id="{D84BF667-65C3-45E6-93DF-6B564CC5F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4568"/>
            <a:ext cx="9144000" cy="538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8930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F3496-E4D3-4C26-9BB4-CC31A6B7C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180" y="703121"/>
            <a:ext cx="7025640" cy="49031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EF6D38-F915-4ED5-B904-B5CC36C9137D}"/>
              </a:ext>
            </a:extLst>
          </p:cNvPr>
          <p:cNvSpPr txBox="1"/>
          <p:nvPr/>
        </p:nvSpPr>
        <p:spPr>
          <a:xfrm>
            <a:off x="0" y="583692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Xu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Beihong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Xi Wo Hou,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1933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5200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a room&#10;&#10;Description generated with high confidence">
            <a:extLst>
              <a:ext uri="{FF2B5EF4-FFF2-40B4-BE49-F238E27FC236}">
                <a16:creationId xmlns:a16="http://schemas.microsoft.com/office/drawing/2014/main" id="{542E453C-6D16-4671-B52E-069F1FC34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243" y="213360"/>
            <a:ext cx="9238643" cy="644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6300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generated with very high confidence">
            <a:extLst>
              <a:ext uri="{FF2B5EF4-FFF2-40B4-BE49-F238E27FC236}">
                <a16:creationId xmlns:a16="http://schemas.microsoft.com/office/drawing/2014/main" id="{41632691-0D79-4B25-A873-60611786E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674" y="1160345"/>
            <a:ext cx="4597806" cy="45373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CD7C81-2351-4DAE-BA46-F73E0DD5FD59}"/>
              </a:ext>
            </a:extLst>
          </p:cNvPr>
          <p:cNvSpPr txBox="1"/>
          <p:nvPr/>
        </p:nvSpPr>
        <p:spPr>
          <a:xfrm>
            <a:off x="0" y="1432560"/>
            <a:ext cx="41300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Xu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Beihong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Portrait of Rabindranath Tagore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1940</a:t>
            </a:r>
          </a:p>
        </p:txBody>
      </p:sp>
    </p:spTree>
    <p:extLst>
      <p:ext uri="{BB962C8B-B14F-4D97-AF65-F5344CB8AC3E}">
        <p14:creationId xmlns:p14="http://schemas.microsoft.com/office/powerpoint/2010/main" val="8304563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generated with very high confidence">
            <a:extLst>
              <a:ext uri="{FF2B5EF4-FFF2-40B4-BE49-F238E27FC236}">
                <a16:creationId xmlns:a16="http://schemas.microsoft.com/office/drawing/2014/main" id="{37F42252-2EC3-41C4-ABC5-7971F7CE8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0"/>
            <a:ext cx="6949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5301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og, sky, grass&#10;&#10;Description generated with very high confidence">
            <a:extLst>
              <a:ext uri="{FF2B5EF4-FFF2-40B4-BE49-F238E27FC236}">
                <a16:creationId xmlns:a16="http://schemas.microsoft.com/office/drawing/2014/main" id="{407BC421-A95A-41E4-94BD-F6B11EA06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225867"/>
            <a:ext cx="8572500" cy="38576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A7BB29-EEFC-4473-99AB-17DA87555112}"/>
              </a:ext>
            </a:extLst>
          </p:cNvPr>
          <p:cNvSpPr txBox="1"/>
          <p:nvPr/>
        </p:nvSpPr>
        <p:spPr>
          <a:xfrm>
            <a:off x="0" y="547369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Xu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Beihong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Foolish Old Man Who Moved the Mountains, 1940</a:t>
            </a:r>
          </a:p>
        </p:txBody>
      </p:sp>
    </p:spTree>
    <p:extLst>
      <p:ext uri="{BB962C8B-B14F-4D97-AF65-F5344CB8AC3E}">
        <p14:creationId xmlns:p14="http://schemas.microsoft.com/office/powerpoint/2010/main" val="14506463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A54C91C3-6946-454A-9E78-395A13A9093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75501739"/>
                  </p:ext>
                </p:extLst>
              </p:nvPr>
            </p:nvGraphicFramePr>
            <p:xfrm>
              <a:off x="-2667000" y="2693670"/>
              <a:ext cx="2286000" cy="1714500"/>
            </p:xfrm>
            <a:graphic>
              <a:graphicData uri="http://schemas.microsoft.com/office/powerpoint/2016/slidezoom">
                <pslz:sldZm>
                  <pslz:sldZmObj sldId="288" cId="113343149">
                    <pslz:zmPr id="{B784CCE0-628B-416F-BDD2-F57E1C246750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A54C91C3-6946-454A-9E78-395A13A9093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667000" y="2693670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5" name="Picture 4" descr="A picture containing dog, sky, grass&#10;&#10;Description generated with very high confidence">
            <a:extLst>
              <a:ext uri="{FF2B5EF4-FFF2-40B4-BE49-F238E27FC236}">
                <a16:creationId xmlns:a16="http://schemas.microsoft.com/office/drawing/2014/main" id="{4305CD26-4FD4-4F0C-8F4C-5D5198D039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4" y="1379220"/>
            <a:ext cx="9110132" cy="409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31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3A1AD3-1282-4A81-96BD-A39060904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608" y="532005"/>
            <a:ext cx="3877057" cy="58899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BD61A4-B702-4A8F-8985-563912425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" y="532004"/>
            <a:ext cx="3163823" cy="579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134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around each other&#10;&#10;Description generated with high confidence">
            <a:extLst>
              <a:ext uri="{FF2B5EF4-FFF2-40B4-BE49-F238E27FC236}">
                <a16:creationId xmlns:a16="http://schemas.microsoft.com/office/drawing/2014/main" id="{A0491BEC-A917-4410-87B5-EA6130414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42" y="1737360"/>
            <a:ext cx="9498261" cy="327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8722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generated with very high confidence">
            <a:extLst>
              <a:ext uri="{FF2B5EF4-FFF2-40B4-BE49-F238E27FC236}">
                <a16:creationId xmlns:a16="http://schemas.microsoft.com/office/drawing/2014/main" id="{88B0796F-C15A-49EF-8532-D52F0586A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89" y="548640"/>
            <a:ext cx="9148825" cy="577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6488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dog&#10;&#10;Description generated with very high confidence">
            <a:extLst>
              <a:ext uri="{FF2B5EF4-FFF2-40B4-BE49-F238E27FC236}">
                <a16:creationId xmlns:a16="http://schemas.microsoft.com/office/drawing/2014/main" id="{7993289E-93B8-42AE-91B9-D3E93E484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172"/>
            <a:ext cx="9144000" cy="639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0497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around each other&#10;&#10;Description generated with high confidence">
            <a:extLst>
              <a:ext uri="{FF2B5EF4-FFF2-40B4-BE49-F238E27FC236}">
                <a16:creationId xmlns:a16="http://schemas.microsoft.com/office/drawing/2014/main" id="{2F997A08-9724-4797-A2C9-D68CCBBC7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38" y="921998"/>
            <a:ext cx="8158924" cy="40924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E257FB-6051-4E5A-955D-0B3AD8C7E95D}"/>
              </a:ext>
            </a:extLst>
          </p:cNvPr>
          <p:cNvSpPr txBox="1"/>
          <p:nvPr/>
        </p:nvSpPr>
        <p:spPr>
          <a:xfrm>
            <a:off x="0" y="5014452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Jiang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Zhaohe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Refugees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1943</a:t>
            </a:r>
          </a:p>
        </p:txBody>
      </p:sp>
    </p:spTree>
    <p:extLst>
      <p:ext uri="{BB962C8B-B14F-4D97-AF65-F5344CB8AC3E}">
        <p14:creationId xmlns:p14="http://schemas.microsoft.com/office/powerpoint/2010/main" val="36255423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mountain&#10;&#10;Description generated with high confidence">
            <a:extLst>
              <a:ext uri="{FF2B5EF4-FFF2-40B4-BE49-F238E27FC236}">
                <a16:creationId xmlns:a16="http://schemas.microsoft.com/office/drawing/2014/main" id="{AE77C899-C7C8-44ED-88CA-249FD62F7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72" y="599951"/>
            <a:ext cx="3200186" cy="56580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9081D9-F111-4EA7-B5EF-135960C48377}"/>
              </a:ext>
            </a:extLst>
          </p:cNvPr>
          <p:cNvSpPr txBox="1"/>
          <p:nvPr/>
        </p:nvSpPr>
        <p:spPr>
          <a:xfrm>
            <a:off x="3906982" y="1634836"/>
            <a:ext cx="52370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Huang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Binhong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Entertaining a Friend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 a Mountain Dwelling.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1935</a:t>
            </a:r>
          </a:p>
        </p:txBody>
      </p:sp>
    </p:spTree>
    <p:extLst>
      <p:ext uri="{BB962C8B-B14F-4D97-AF65-F5344CB8AC3E}">
        <p14:creationId xmlns:p14="http://schemas.microsoft.com/office/powerpoint/2010/main" val="21428935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mountain&#10;&#10;Description generated with high confidence">
            <a:extLst>
              <a:ext uri="{FF2B5EF4-FFF2-40B4-BE49-F238E27FC236}">
                <a16:creationId xmlns:a16="http://schemas.microsoft.com/office/drawing/2014/main" id="{AE77C899-C7C8-44ED-88CA-249FD62F7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578" y="0"/>
            <a:ext cx="3878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234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B780F8-3BB1-468E-8525-AA45AE808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047" y="732127"/>
            <a:ext cx="2766278" cy="55972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2D9398-F980-4146-9104-DB4CC57CD694}"/>
              </a:ext>
            </a:extLst>
          </p:cNvPr>
          <p:cNvSpPr txBox="1"/>
          <p:nvPr/>
        </p:nvSpPr>
        <p:spPr>
          <a:xfrm>
            <a:off x="0" y="1067666"/>
            <a:ext cx="517204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Zheng Wuchang,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Gazing at the Waterfall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1949</a:t>
            </a:r>
          </a:p>
        </p:txBody>
      </p:sp>
    </p:spTree>
    <p:extLst>
      <p:ext uri="{BB962C8B-B14F-4D97-AF65-F5344CB8AC3E}">
        <p14:creationId xmlns:p14="http://schemas.microsoft.com/office/powerpoint/2010/main" val="6641170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1760C888-924B-4687-9897-28FF5A652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666" y="0"/>
            <a:ext cx="3386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546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98E45ECE-6415-4F1E-AC43-BF88E725D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287" y="640323"/>
            <a:ext cx="3384713" cy="59774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0D9C09-F41D-43C7-9B42-AA89566D7C3F}"/>
              </a:ext>
            </a:extLst>
          </p:cNvPr>
          <p:cNvSpPr txBox="1"/>
          <p:nvPr/>
        </p:nvSpPr>
        <p:spPr>
          <a:xfrm>
            <a:off x="4572000" y="914400"/>
            <a:ext cx="457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Tianjian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Conversation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in the Autumn Woods,</a:t>
            </a:r>
          </a:p>
          <a:p>
            <a:pPr algn="ctr"/>
            <a:endParaRPr lang="en-US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1939</a:t>
            </a:r>
          </a:p>
        </p:txBody>
      </p:sp>
    </p:spTree>
    <p:extLst>
      <p:ext uri="{BB962C8B-B14F-4D97-AF65-F5344CB8AC3E}">
        <p14:creationId xmlns:p14="http://schemas.microsoft.com/office/powerpoint/2010/main" val="35631927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6ADAFA51-A092-4D76-A080-FC03784A2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324" y="0"/>
            <a:ext cx="3883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202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AD81AA-1D99-4426-8DBB-2BD8D300D8BD}"/>
              </a:ext>
            </a:extLst>
          </p:cNvPr>
          <p:cNvSpPr txBox="1"/>
          <p:nvPr/>
        </p:nvSpPr>
        <p:spPr>
          <a:xfrm>
            <a:off x="0" y="54864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b="1" dirty="0">
              <a:latin typeface="Garamond" panose="02020404030301010803" pitchFamily="18" charset="0"/>
            </a:endParaRPr>
          </a:p>
          <a:p>
            <a:pPr algn="ctr"/>
            <a:endParaRPr lang="en-US" sz="6000" b="1" dirty="0">
              <a:latin typeface="Garamond" panose="02020404030301010803" pitchFamily="18" charset="0"/>
            </a:endParaRPr>
          </a:p>
          <a:p>
            <a:pPr algn="ctr"/>
            <a:r>
              <a:rPr lang="en-US" sz="6000" b="1" dirty="0">
                <a:latin typeface="Garamond" panose="02020404030301010803" pitchFamily="18" charset="0"/>
              </a:rPr>
              <a:t>Revolution</a:t>
            </a:r>
          </a:p>
          <a:p>
            <a:pPr algn="ctr"/>
            <a:r>
              <a:rPr lang="en-US" sz="6000" b="1" dirty="0">
                <a:latin typeface="Garamond" panose="02020404030301010803" pitchFamily="18" charset="0"/>
              </a:rPr>
              <a:t>&amp; Revolutionaries</a:t>
            </a:r>
          </a:p>
        </p:txBody>
      </p:sp>
    </p:spTree>
    <p:extLst>
      <p:ext uri="{BB962C8B-B14F-4D97-AF65-F5344CB8AC3E}">
        <p14:creationId xmlns:p14="http://schemas.microsoft.com/office/powerpoint/2010/main" val="4644166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id="{3464CFFD-4F06-4FDA-96D0-258B5E996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5" y="204787"/>
            <a:ext cx="6191250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521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generated with very high confidence">
            <a:extLst>
              <a:ext uri="{FF2B5EF4-FFF2-40B4-BE49-F238E27FC236}">
                <a16:creationId xmlns:a16="http://schemas.microsoft.com/office/drawing/2014/main" id="{21F4A48C-4FC3-43D4-91A6-A6B710B56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416"/>
            <a:ext cx="9144000" cy="514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141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CBF447-0545-4641-9079-40DB7C2A8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2251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60FBD8-F77A-4210-AE42-1A3D4F3E8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104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B570B3-2876-4282-BD1E-0A835F74C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545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69F8115-19FE-4DDD-B174-3EA9DA7FF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58" y="914400"/>
            <a:ext cx="5381244" cy="5029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FAFC79-38D0-4651-AD65-73FF8763993E}"/>
              </a:ext>
            </a:extLst>
          </p:cNvPr>
          <p:cNvSpPr txBox="1"/>
          <p:nvPr/>
        </p:nvSpPr>
        <p:spPr>
          <a:xfrm>
            <a:off x="5506720" y="1605280"/>
            <a:ext cx="36372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Käthe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Kollwitz,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The Mothers,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1919</a:t>
            </a:r>
          </a:p>
        </p:txBody>
      </p:sp>
    </p:spTree>
    <p:extLst>
      <p:ext uri="{BB962C8B-B14F-4D97-AF65-F5344CB8AC3E}">
        <p14:creationId xmlns:p14="http://schemas.microsoft.com/office/powerpoint/2010/main" val="40755767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209239AE-F459-4630-82AA-337FA9DFF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1025043"/>
            <a:ext cx="4023359" cy="48079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0DE158-740E-47EA-A332-DB1281CC45FF}"/>
              </a:ext>
            </a:extLst>
          </p:cNvPr>
          <p:cNvSpPr txBox="1"/>
          <p:nvPr/>
        </p:nvSpPr>
        <p:spPr>
          <a:xfrm>
            <a:off x="4389120" y="1524000"/>
            <a:ext cx="47548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Käthe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Kollwitz,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Unemployed,</a:t>
            </a:r>
          </a:p>
          <a:p>
            <a:pPr algn="ctr"/>
            <a:endParaRPr lang="en-US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1925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9924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CFE01F-25CD-46B9-BB08-C6AD88741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083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EA10C6-6AAC-49AD-A534-BCAC3BF55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404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FEECCFF6-F647-4FF4-8F8F-72AA77F09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0150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9ECA75-151B-4A57-B0CD-B95A51C6895D}"/>
              </a:ext>
            </a:extLst>
          </p:cNvPr>
          <p:cNvSpPr txBox="1"/>
          <p:nvPr/>
        </p:nvSpPr>
        <p:spPr>
          <a:xfrm>
            <a:off x="4856480" y="995680"/>
            <a:ext cx="42875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Li Hua,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China, Roar!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1936</a:t>
            </a:r>
          </a:p>
        </p:txBody>
      </p:sp>
    </p:spTree>
    <p:extLst>
      <p:ext uri="{BB962C8B-B14F-4D97-AF65-F5344CB8AC3E}">
        <p14:creationId xmlns:p14="http://schemas.microsoft.com/office/powerpoint/2010/main" val="23865701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76369FAC-AEE0-427A-A5B6-508999081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247" y="0"/>
            <a:ext cx="48015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8034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dy of water&#10;&#10;Description generated with high confidence">
            <a:extLst>
              <a:ext uri="{FF2B5EF4-FFF2-40B4-BE49-F238E27FC236}">
                <a16:creationId xmlns:a16="http://schemas.microsoft.com/office/drawing/2014/main" id="{0D14993C-5E7F-455B-AFD0-9B202E764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952" y="670319"/>
            <a:ext cx="6094095" cy="4763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564217-02EE-45D0-B3BA-D4558009168F}"/>
              </a:ext>
            </a:extLst>
          </p:cNvPr>
          <p:cNvSpPr txBox="1"/>
          <p:nvPr/>
        </p:nvSpPr>
        <p:spPr>
          <a:xfrm>
            <a:off x="0" y="560832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Huang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Xinbo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He Hasn’t Really Gone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1941</a:t>
            </a:r>
          </a:p>
        </p:txBody>
      </p:sp>
    </p:spTree>
    <p:extLst>
      <p:ext uri="{BB962C8B-B14F-4D97-AF65-F5344CB8AC3E}">
        <p14:creationId xmlns:p14="http://schemas.microsoft.com/office/powerpoint/2010/main" val="7680686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dy of water&#10;&#10;Description generated with high confidence">
            <a:extLst>
              <a:ext uri="{FF2B5EF4-FFF2-40B4-BE49-F238E27FC236}">
                <a16:creationId xmlns:a16="http://schemas.microsoft.com/office/drawing/2014/main" id="{663FA94B-0121-45A8-9EE6-296155323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7" y="0"/>
            <a:ext cx="8773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507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5297F9-53B3-4CDD-80E1-FCD54E1CB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052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book&#10;&#10;Description generated with high confidence">
            <a:extLst>
              <a:ext uri="{FF2B5EF4-FFF2-40B4-BE49-F238E27FC236}">
                <a16:creationId xmlns:a16="http://schemas.microsoft.com/office/drawing/2014/main" id="{2D26AD51-5F0A-431C-9EAB-9B862A51A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790" y="0"/>
            <a:ext cx="5296210" cy="66772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C1E7E1-BFC9-4760-8126-7A13A82F1AF1}"/>
              </a:ext>
            </a:extLst>
          </p:cNvPr>
          <p:cNvSpPr txBox="1"/>
          <p:nvPr/>
        </p:nvSpPr>
        <p:spPr>
          <a:xfrm>
            <a:off x="0" y="1318437"/>
            <a:ext cx="38489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Yan Han,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Cooperation between the Army and 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the People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1939</a:t>
            </a:r>
          </a:p>
        </p:txBody>
      </p:sp>
    </p:spTree>
    <p:extLst>
      <p:ext uri="{BB962C8B-B14F-4D97-AF65-F5344CB8AC3E}">
        <p14:creationId xmlns:p14="http://schemas.microsoft.com/office/powerpoint/2010/main" val="23618967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131485-567E-420E-B16E-009DB96B0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3707"/>
            <a:ext cx="9144000" cy="609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3489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AC973E-F495-48B8-84A6-AC51C91F2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2" y="-24384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8952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5672DE-BE6C-4796-A8B0-EE2EC6CCC942}"/>
              </a:ext>
            </a:extLst>
          </p:cNvPr>
          <p:cNvSpPr txBox="1"/>
          <p:nvPr/>
        </p:nvSpPr>
        <p:spPr>
          <a:xfrm>
            <a:off x="0" y="609600"/>
            <a:ext cx="9144000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Xu </a:t>
            </a:r>
            <a:r>
              <a:rPr lang="en-US" sz="4400" b="1" dirty="0" err="1">
                <a:latin typeface="Garamond" panose="02020404030301010803" pitchFamily="18" charset="0"/>
                <a:cs typeface="Times New Roman" panose="02020603050405020304" pitchFamily="18" charset="0"/>
              </a:rPr>
              <a:t>Beihong</a:t>
            </a:r>
            <a:endParaRPr lang="en-US" sz="44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ctr"/>
            <a:endParaRPr lang="en-US" sz="44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1949 President of CAFA</a:t>
            </a:r>
          </a:p>
          <a:p>
            <a:pPr algn="ctr"/>
            <a:r>
              <a:rPr lang="en-US" sz="4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(Central Academy of Fine Art)</a:t>
            </a:r>
          </a:p>
          <a:p>
            <a:pPr algn="ctr"/>
            <a:r>
              <a:rPr lang="en-US" sz="4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&amp;</a:t>
            </a:r>
          </a:p>
          <a:p>
            <a:pPr algn="ctr"/>
            <a:r>
              <a:rPr lang="en-US" sz="4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Chairman,</a:t>
            </a:r>
          </a:p>
          <a:p>
            <a:pPr algn="ctr"/>
            <a:r>
              <a:rPr lang="en-US" sz="4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China Artists’ Association</a:t>
            </a:r>
          </a:p>
          <a:p>
            <a:pPr algn="ctr"/>
            <a:endParaRPr lang="en-US" sz="44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(d. 1953)</a:t>
            </a:r>
          </a:p>
          <a:p>
            <a:pPr algn="ctr"/>
            <a:endParaRPr lang="en-US" sz="44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ctr"/>
            <a:endParaRPr lang="en-US" sz="4400" b="1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095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E8CA83-0474-493B-BB38-7C42B7753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855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A66B36-D69D-4135-BA17-3B65D6B25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1301"/>
            <a:ext cx="9144000" cy="573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713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D11925-A2CE-4123-BE1D-D906885A3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4904"/>
            <a:ext cx="9144000" cy="610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910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E68F4A-E145-42A3-8F5C-08BC1579B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0832"/>
            <a:ext cx="9144000" cy="573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43062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1B2FB1-5C2E-48D8-AEF7-725A346E0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1248"/>
            <a:ext cx="9144000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4947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7BD5D4-AA2B-4E8B-B4C2-1FFF6601D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40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5F0888-CC25-4AD1-9075-19EF66381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59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1374</TotalTime>
  <Words>262</Words>
  <Application>Microsoft Office PowerPoint</Application>
  <PresentationFormat>On-screen Show (4:3)</PresentationFormat>
  <Paragraphs>151</Paragraphs>
  <Slides>75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1" baseType="lpstr">
      <vt:lpstr>Arial</vt:lpstr>
      <vt:lpstr>Calibri</vt:lpstr>
      <vt:lpstr>Calibri Light</vt:lpstr>
      <vt:lpstr>Garamond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Norman Bryson</dc:creator>
  <cp:lastModifiedBy>Norman Bryson</cp:lastModifiedBy>
  <cp:revision>23</cp:revision>
  <dcterms:created xsi:type="dcterms:W3CDTF">2018-05-15T22:25:14Z</dcterms:created>
  <dcterms:modified xsi:type="dcterms:W3CDTF">2019-02-16T20:04:04Z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4792982</vt:lpwstr>
  </property>
  <property fmtid="{D5CDD505-2E9C-101B-9397-08002B2CF9AE}" name="NXPowerLiteSettings" pid="3">
    <vt:lpwstr>C700052003A000</vt:lpwstr>
  </property>
  <property fmtid="{D5CDD505-2E9C-101B-9397-08002B2CF9AE}" name="NXPowerLiteVersion" pid="4">
    <vt:lpwstr>D8.0.4</vt:lpwstr>
  </property>
</Properties>
</file>